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529C"/>
    <a:srgbClr val="EFDDD9"/>
    <a:srgbClr val="CB8F83"/>
    <a:srgbClr val="EAD1CC"/>
    <a:srgbClr val="D7AAA1"/>
    <a:srgbClr val="93EBE9"/>
    <a:srgbClr val="C3F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72"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DB32B2F-F65C-4E6C-AE0C-DD9A6996E8D3}" type="slidenum">
              <a:rPr lang="en-US"/>
              <a:pPr>
                <a:defRPr/>
              </a:pPr>
              <a:t>‹#›</a:t>
            </a:fld>
            <a:endParaRPr lang="en-US" dirty="0"/>
          </a:p>
        </p:txBody>
      </p:sp>
    </p:spTree>
    <p:extLst>
      <p:ext uri="{BB962C8B-B14F-4D97-AF65-F5344CB8AC3E}">
        <p14:creationId xmlns:p14="http://schemas.microsoft.com/office/powerpoint/2010/main" val="3666861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C14BF5C-9641-4639-B3AA-2553DFC5C80F}" type="slidenum">
              <a:rPr lang="en-US"/>
              <a:pPr>
                <a:defRPr/>
              </a:pPr>
              <a:t>‹#›</a:t>
            </a:fld>
            <a:endParaRPr lang="en-US" dirty="0"/>
          </a:p>
        </p:txBody>
      </p:sp>
    </p:spTree>
    <p:extLst>
      <p:ext uri="{BB962C8B-B14F-4D97-AF65-F5344CB8AC3E}">
        <p14:creationId xmlns:p14="http://schemas.microsoft.com/office/powerpoint/2010/main" val="3982452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572F72D-0D6C-400E-9A9A-C5D967C8295D}" type="slidenum">
              <a:rPr lang="en-US"/>
              <a:pPr>
                <a:defRPr/>
              </a:pPr>
              <a:t>‹#›</a:t>
            </a:fld>
            <a:endParaRPr lang="en-US" dirty="0"/>
          </a:p>
        </p:txBody>
      </p:sp>
    </p:spTree>
    <p:extLst>
      <p:ext uri="{BB962C8B-B14F-4D97-AF65-F5344CB8AC3E}">
        <p14:creationId xmlns:p14="http://schemas.microsoft.com/office/powerpoint/2010/main" val="2791485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7326902-38EC-4239-A92C-6A3554146045}" type="slidenum">
              <a:rPr lang="en-US"/>
              <a:pPr>
                <a:defRPr/>
              </a:pPr>
              <a:t>‹#›</a:t>
            </a:fld>
            <a:endParaRPr lang="en-US" dirty="0"/>
          </a:p>
        </p:txBody>
      </p:sp>
    </p:spTree>
    <p:extLst>
      <p:ext uri="{BB962C8B-B14F-4D97-AF65-F5344CB8AC3E}">
        <p14:creationId xmlns:p14="http://schemas.microsoft.com/office/powerpoint/2010/main" val="3643058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87C3759-3F66-453A-B867-23119380EE57}" type="slidenum">
              <a:rPr lang="en-US"/>
              <a:pPr>
                <a:defRPr/>
              </a:pPr>
              <a:t>‹#›</a:t>
            </a:fld>
            <a:endParaRPr lang="en-US" dirty="0"/>
          </a:p>
        </p:txBody>
      </p:sp>
    </p:spTree>
    <p:extLst>
      <p:ext uri="{BB962C8B-B14F-4D97-AF65-F5344CB8AC3E}">
        <p14:creationId xmlns:p14="http://schemas.microsoft.com/office/powerpoint/2010/main" val="1223409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0970343-DECF-4196-9280-EB6883C03A0F}" type="slidenum">
              <a:rPr lang="en-US"/>
              <a:pPr>
                <a:defRPr/>
              </a:pPr>
              <a:t>‹#›</a:t>
            </a:fld>
            <a:endParaRPr lang="en-US" dirty="0"/>
          </a:p>
        </p:txBody>
      </p:sp>
    </p:spTree>
    <p:extLst>
      <p:ext uri="{BB962C8B-B14F-4D97-AF65-F5344CB8AC3E}">
        <p14:creationId xmlns:p14="http://schemas.microsoft.com/office/powerpoint/2010/main" val="199560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958BE5FD-2E32-409A-B39B-0DDB34F28A5A}" type="slidenum">
              <a:rPr lang="en-US"/>
              <a:pPr>
                <a:defRPr/>
              </a:pPr>
              <a:t>‹#›</a:t>
            </a:fld>
            <a:endParaRPr lang="en-US" dirty="0"/>
          </a:p>
        </p:txBody>
      </p:sp>
    </p:spTree>
    <p:extLst>
      <p:ext uri="{BB962C8B-B14F-4D97-AF65-F5344CB8AC3E}">
        <p14:creationId xmlns:p14="http://schemas.microsoft.com/office/powerpoint/2010/main" val="458170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DABC9AC6-73E1-4DA9-BB83-44BD436AB710}" type="slidenum">
              <a:rPr lang="en-US"/>
              <a:pPr>
                <a:defRPr/>
              </a:pPr>
              <a:t>‹#›</a:t>
            </a:fld>
            <a:endParaRPr lang="en-US" dirty="0"/>
          </a:p>
        </p:txBody>
      </p:sp>
    </p:spTree>
    <p:extLst>
      <p:ext uri="{BB962C8B-B14F-4D97-AF65-F5344CB8AC3E}">
        <p14:creationId xmlns:p14="http://schemas.microsoft.com/office/powerpoint/2010/main" val="2448880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D7BDF0B-E2C0-4DF8-AFF2-87CFBA60B8BE}" type="slidenum">
              <a:rPr lang="en-US"/>
              <a:pPr>
                <a:defRPr/>
              </a:pPr>
              <a:t>‹#›</a:t>
            </a:fld>
            <a:endParaRPr lang="en-US" dirty="0"/>
          </a:p>
        </p:txBody>
      </p:sp>
    </p:spTree>
    <p:extLst>
      <p:ext uri="{BB962C8B-B14F-4D97-AF65-F5344CB8AC3E}">
        <p14:creationId xmlns:p14="http://schemas.microsoft.com/office/powerpoint/2010/main" val="1153005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7B94B8D-539B-4428-ACEC-7F5B73C59C1B}" type="slidenum">
              <a:rPr lang="en-US"/>
              <a:pPr>
                <a:defRPr/>
              </a:pPr>
              <a:t>‹#›</a:t>
            </a:fld>
            <a:endParaRPr lang="en-US" dirty="0"/>
          </a:p>
        </p:txBody>
      </p:sp>
    </p:spTree>
    <p:extLst>
      <p:ext uri="{BB962C8B-B14F-4D97-AF65-F5344CB8AC3E}">
        <p14:creationId xmlns:p14="http://schemas.microsoft.com/office/powerpoint/2010/main" val="1840429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14759D5-93F2-47EB-A34F-63F06B203EBD}" type="slidenum">
              <a:rPr lang="en-US"/>
              <a:pPr>
                <a:defRPr/>
              </a:pPr>
              <a:t>‹#›</a:t>
            </a:fld>
            <a:endParaRPr lang="en-US" dirty="0"/>
          </a:p>
        </p:txBody>
      </p:sp>
    </p:spTree>
    <p:extLst>
      <p:ext uri="{BB962C8B-B14F-4D97-AF65-F5344CB8AC3E}">
        <p14:creationId xmlns:p14="http://schemas.microsoft.com/office/powerpoint/2010/main" val="2721812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16343EA6-8408-4A2D-A181-89D02629015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685800" y="0"/>
            <a:ext cx="7772400" cy="1089025"/>
          </a:xfrm>
        </p:spPr>
        <p:txBody>
          <a:bodyPr/>
          <a:lstStyle/>
          <a:p>
            <a:pPr eaLnBrk="1" hangingPunct="1"/>
            <a:r>
              <a:rPr lang="en-US" sz="2400" b="1" dirty="0" smtClean="0">
                <a:solidFill>
                  <a:srgbClr val="AE529C"/>
                </a:solidFill>
              </a:rPr>
              <a:t>FRENCH</a:t>
            </a:r>
            <a:br>
              <a:rPr lang="en-US" sz="2400" b="1" dirty="0" smtClean="0">
                <a:solidFill>
                  <a:srgbClr val="AE529C"/>
                </a:solidFill>
              </a:rPr>
            </a:br>
            <a:r>
              <a:rPr lang="en-US" sz="2400" b="1" dirty="0" smtClean="0">
                <a:solidFill>
                  <a:srgbClr val="AE529C"/>
                </a:solidFill>
              </a:rPr>
              <a:t>HIGH SCHOOL   FRENCH I</a:t>
            </a:r>
          </a:p>
        </p:txBody>
      </p:sp>
      <p:sp>
        <p:nvSpPr>
          <p:cNvPr id="2052" name="Oval 4"/>
          <p:cNvSpPr>
            <a:spLocks noChangeArrowheads="1"/>
          </p:cNvSpPr>
          <p:nvPr/>
        </p:nvSpPr>
        <p:spPr bwMode="auto">
          <a:xfrm>
            <a:off x="2168769" y="1443234"/>
            <a:ext cx="3818487" cy="1422788"/>
          </a:xfrm>
          <a:prstGeom prst="ellipse">
            <a:avLst/>
          </a:prstGeom>
          <a:solidFill>
            <a:srgbClr val="EFDDD9"/>
          </a:solidFill>
          <a:ln w="28575">
            <a:solidFill>
              <a:srgbClr val="AE529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27432" anchor="ctr"/>
          <a:lstStyle/>
          <a:p>
            <a:pPr algn="ctr"/>
            <a:r>
              <a:rPr lang="en-US" sz="1900" b="1" dirty="0" smtClean="0">
                <a:solidFill>
                  <a:srgbClr val="AE529C"/>
                </a:solidFill>
              </a:rPr>
              <a:t>Unit </a:t>
            </a:r>
            <a:r>
              <a:rPr lang="en-US" sz="1900" b="1" dirty="0" smtClean="0">
                <a:solidFill>
                  <a:srgbClr val="AE529C"/>
                </a:solidFill>
              </a:rPr>
              <a:t>2</a:t>
            </a:r>
            <a:endParaRPr lang="en-US" sz="1900" b="1" dirty="0" smtClean="0">
              <a:solidFill>
                <a:srgbClr val="AE529C"/>
              </a:solidFill>
            </a:endParaRPr>
          </a:p>
          <a:p>
            <a:pPr algn="ctr"/>
            <a:r>
              <a:rPr lang="en-US" sz="1900" b="1" dirty="0" smtClean="0">
                <a:solidFill>
                  <a:srgbClr val="AE529C"/>
                </a:solidFill>
                <a:cs typeface="Arial" charset="0"/>
              </a:rPr>
              <a:t>Introduction to Basic French</a:t>
            </a:r>
            <a:endParaRPr lang="en-US" sz="1900" b="1" dirty="0">
              <a:solidFill>
                <a:srgbClr val="AE529C"/>
              </a:solidFill>
              <a:cs typeface="Arial" charset="0"/>
            </a:endParaRPr>
          </a:p>
        </p:txBody>
      </p:sp>
      <p:sp>
        <p:nvSpPr>
          <p:cNvPr id="2056" name="Text Box 71"/>
          <p:cNvSpPr txBox="1">
            <a:spLocks noChangeArrowheads="1"/>
          </p:cNvSpPr>
          <p:nvPr/>
        </p:nvSpPr>
        <p:spPr bwMode="auto">
          <a:xfrm>
            <a:off x="427487" y="1451780"/>
            <a:ext cx="15240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200" dirty="0" smtClean="0"/>
              <a:t>People</a:t>
            </a:r>
            <a:endParaRPr lang="en-US" sz="1200" dirty="0"/>
          </a:p>
        </p:txBody>
      </p:sp>
      <p:sp>
        <p:nvSpPr>
          <p:cNvPr id="2057" name="Text Box 95"/>
          <p:cNvSpPr txBox="1">
            <a:spLocks noChangeArrowheads="1"/>
          </p:cNvSpPr>
          <p:nvPr/>
        </p:nvSpPr>
        <p:spPr bwMode="auto">
          <a:xfrm>
            <a:off x="1570488" y="988235"/>
            <a:ext cx="17823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200" dirty="0" smtClean="0"/>
              <a:t>Telling Time</a:t>
            </a:r>
            <a:endParaRPr lang="en-US" sz="1200" dirty="0">
              <a:cs typeface="Arial" charset="0"/>
            </a:endParaRPr>
          </a:p>
        </p:txBody>
      </p:sp>
      <p:sp>
        <p:nvSpPr>
          <p:cNvPr id="2059" name="Text Box 99"/>
          <p:cNvSpPr txBox="1">
            <a:spLocks noChangeArrowheads="1"/>
          </p:cNvSpPr>
          <p:nvPr/>
        </p:nvSpPr>
        <p:spPr bwMode="auto">
          <a:xfrm>
            <a:off x="457200" y="2618155"/>
            <a:ext cx="18288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200" dirty="0" smtClean="0"/>
              <a:t>Objects</a:t>
            </a:r>
            <a:endParaRPr lang="en-US" sz="1200" dirty="0"/>
          </a:p>
        </p:txBody>
      </p:sp>
      <p:sp>
        <p:nvSpPr>
          <p:cNvPr id="2061" name="Text Box 101"/>
          <p:cNvSpPr txBox="1">
            <a:spLocks noChangeArrowheads="1"/>
          </p:cNvSpPr>
          <p:nvPr/>
        </p:nvSpPr>
        <p:spPr bwMode="auto">
          <a:xfrm>
            <a:off x="4191000" y="905767"/>
            <a:ext cx="1981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200" dirty="0" smtClean="0"/>
              <a:t>Review Numbers</a:t>
            </a:r>
            <a:endParaRPr lang="en-US" sz="1200" dirty="0"/>
          </a:p>
        </p:txBody>
      </p:sp>
      <p:sp>
        <p:nvSpPr>
          <p:cNvPr id="2064" name="Text Box 107"/>
          <p:cNvSpPr txBox="1">
            <a:spLocks noChangeArrowheads="1"/>
          </p:cNvSpPr>
          <p:nvPr/>
        </p:nvSpPr>
        <p:spPr bwMode="auto">
          <a:xfrm>
            <a:off x="87708" y="3183314"/>
            <a:ext cx="8939608" cy="3631763"/>
          </a:xfrm>
          <a:prstGeom prst="rect">
            <a:avLst/>
          </a:prstGeom>
          <a:noFill/>
          <a:ln w="9525">
            <a:solidFill>
              <a:srgbClr val="AE529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a:t>Essential Understandings/Learning Goals</a:t>
            </a:r>
            <a:r>
              <a:rPr lang="en-US" sz="1200" b="1" dirty="0" smtClean="0"/>
              <a:t>:</a:t>
            </a:r>
          </a:p>
          <a:p>
            <a:pPr marL="400050" indent="-400050"/>
            <a:r>
              <a:rPr lang="en-US" sz="850" b="1" dirty="0"/>
              <a:t>R1.1 </a:t>
            </a:r>
            <a:r>
              <a:rPr lang="en-US" sz="850" dirty="0"/>
              <a:t>	Identify main ideas in developmentally appropriate oral/visual narratives based on familiar themes and highly predictable contexts with visual or graphic support.</a:t>
            </a:r>
          </a:p>
          <a:p>
            <a:pPr marL="400050" indent="-400050"/>
            <a:r>
              <a:rPr lang="en-US" sz="850" b="1" dirty="0"/>
              <a:t>R2.2</a:t>
            </a:r>
            <a:r>
              <a:rPr lang="en-US" sz="850" dirty="0"/>
              <a:t>	Recognize that cognates and previously learned structures enhance comprehension of spoken and written language.</a:t>
            </a:r>
          </a:p>
          <a:p>
            <a:pPr marL="400050" indent="-400050"/>
            <a:r>
              <a:rPr lang="en-US" sz="850" b="1" dirty="0"/>
              <a:t>R2.3</a:t>
            </a:r>
            <a:r>
              <a:rPr lang="en-US" sz="850" dirty="0"/>
              <a:t>	Identify and appreciate differences in cultural perspectives within a defined range of topics</a:t>
            </a:r>
            <a:r>
              <a:rPr lang="en-US" sz="850" dirty="0" smtClean="0"/>
              <a:t>.</a:t>
            </a:r>
          </a:p>
          <a:p>
            <a:pPr marL="400050" indent="-400050"/>
            <a:r>
              <a:rPr lang="en-US" sz="850" b="1" dirty="0"/>
              <a:t>R4.1</a:t>
            </a:r>
            <a:r>
              <a:rPr lang="en-US" sz="850" dirty="0"/>
              <a:t>  	Comprehend the principal message contained in various media such as illustrated texts, posters or advertisement, in familiar context and with text features that support meaning support meaning visually or graphically</a:t>
            </a:r>
            <a:r>
              <a:rPr lang="en-US" sz="850" dirty="0" smtClean="0"/>
              <a:t>.</a:t>
            </a:r>
            <a:endParaRPr lang="en-US" sz="850" dirty="0"/>
          </a:p>
          <a:p>
            <a:pPr marL="400050" indent="-400050"/>
            <a:r>
              <a:rPr lang="en-US" sz="850" b="1" dirty="0"/>
              <a:t>W5.1b </a:t>
            </a:r>
            <a:r>
              <a:rPr lang="en-US" sz="850" dirty="0"/>
              <a:t>  Use simple sentences on very familiar topics to write short notes, messages and brief reports about themselves, people and things in their environment.</a:t>
            </a:r>
          </a:p>
          <a:p>
            <a:pPr marL="400050" indent="-400050"/>
            <a:r>
              <a:rPr lang="en-US" sz="850" b="1" dirty="0"/>
              <a:t>W5.1c</a:t>
            </a:r>
            <a:r>
              <a:rPr lang="en-US" sz="850" dirty="0"/>
              <a:t>	Use simple sentences on very familiar topics to write illustrated stories about activities or events in their environment</a:t>
            </a:r>
            <a:r>
              <a:rPr lang="en-US" sz="850" dirty="0" smtClean="0"/>
              <a:t>.</a:t>
            </a:r>
          </a:p>
          <a:p>
            <a:pPr marL="400050" indent="-400050"/>
            <a:r>
              <a:rPr lang="en-US" sz="850" b="1" dirty="0"/>
              <a:t>W6.1</a:t>
            </a:r>
            <a:r>
              <a:rPr lang="en-US" sz="850" dirty="0"/>
              <a:t> 	Produce written and spoken messages such as short notes, messages, stories or reports about people and things in their environment using a variety of media, including print and digital tools. </a:t>
            </a:r>
          </a:p>
          <a:p>
            <a:pPr marL="400050" indent="-400050"/>
            <a:r>
              <a:rPr lang="en-US" sz="850" b="1" dirty="0"/>
              <a:t>W6.2</a:t>
            </a:r>
            <a:r>
              <a:rPr lang="en-US" sz="850" dirty="0"/>
              <a:t>  	Make corrections and edit work when receiving feedback from teacher or peer. </a:t>
            </a:r>
          </a:p>
          <a:p>
            <a:pPr marL="400050" indent="-400050"/>
            <a:r>
              <a:rPr lang="en-US" sz="850" b="1" dirty="0" smtClean="0"/>
              <a:t>W7.1</a:t>
            </a:r>
            <a:r>
              <a:rPr lang="en-US" sz="850" dirty="0" smtClean="0"/>
              <a:t> </a:t>
            </a:r>
            <a:r>
              <a:rPr lang="en-US" sz="850" dirty="0"/>
              <a:t>	Explain a local or global practice, product, or issue.</a:t>
            </a:r>
          </a:p>
          <a:p>
            <a:pPr marL="400050" indent="-400050"/>
            <a:r>
              <a:rPr lang="en-US" sz="850" b="1" dirty="0"/>
              <a:t>W7.3</a:t>
            </a:r>
            <a:r>
              <a:rPr lang="en-US" sz="850" dirty="0"/>
              <a:t>  	Identify key details to support an opinion</a:t>
            </a:r>
            <a:r>
              <a:rPr lang="en-US" sz="850" dirty="0" smtClean="0"/>
              <a:t>.</a:t>
            </a:r>
          </a:p>
          <a:p>
            <a:pPr marL="400050" indent="-400050"/>
            <a:r>
              <a:rPr lang="en-US" sz="850" b="1" dirty="0"/>
              <a:t>W8.1	</a:t>
            </a:r>
            <a:r>
              <a:rPr lang="en-US" sz="850" dirty="0"/>
              <a:t>Write using a limited range of vocabulary on previously studied topics</a:t>
            </a:r>
          </a:p>
          <a:p>
            <a:pPr marL="400050" indent="-400050"/>
            <a:r>
              <a:rPr lang="en-US" sz="850" b="1" dirty="0" smtClean="0"/>
              <a:t>W8.2</a:t>
            </a:r>
            <a:r>
              <a:rPr lang="en-US" sz="850" dirty="0" smtClean="0"/>
              <a:t>     </a:t>
            </a:r>
            <a:r>
              <a:rPr lang="en-US" sz="850" dirty="0"/>
              <a:t>Write a response to video or text prompts.</a:t>
            </a:r>
          </a:p>
          <a:p>
            <a:pPr marL="400050" indent="-400050"/>
            <a:r>
              <a:rPr lang="en-US" sz="850" b="1" dirty="0"/>
              <a:t>W8.3</a:t>
            </a:r>
            <a:r>
              <a:rPr lang="en-US" sz="850" dirty="0"/>
              <a:t>	Research, organize, and present a topic given an outline, template or graphic source.</a:t>
            </a:r>
          </a:p>
          <a:p>
            <a:pPr marL="400050" indent="-400050"/>
            <a:r>
              <a:rPr lang="en-US" sz="850" b="1" dirty="0"/>
              <a:t>SL9.1</a:t>
            </a:r>
            <a:r>
              <a:rPr lang="en-US" sz="850" dirty="0"/>
              <a:t>	During highly predictable interactions on very familiar topics, communicate by using basic statements. Communication often requires support from others to maintain the conversation and obtain comprehensibility. Demonstrate limited awareness of and imitate some culturally-appropriate behaviors.</a:t>
            </a:r>
          </a:p>
          <a:p>
            <a:pPr marL="400050" indent="-400050"/>
            <a:r>
              <a:rPr lang="en-US" sz="850" b="1" dirty="0"/>
              <a:t>SL9.3</a:t>
            </a:r>
            <a:r>
              <a:rPr lang="en-US" sz="850" dirty="0"/>
              <a:t>	Give and follow simple instructions to participate in meaningful activities within and across cultures.</a:t>
            </a:r>
          </a:p>
          <a:p>
            <a:pPr marL="400050" indent="-400050"/>
            <a:r>
              <a:rPr lang="en-US" sz="850" b="1" dirty="0"/>
              <a:t>SL9.4</a:t>
            </a:r>
            <a:r>
              <a:rPr lang="en-US" sz="850" dirty="0"/>
              <a:t>	Ask and answer questions about topics, such as family, school events, and celebrations in person or via letters, email and multimedia.</a:t>
            </a:r>
          </a:p>
          <a:p>
            <a:pPr marL="400050" indent="-400050"/>
            <a:r>
              <a:rPr lang="en-US" sz="850" b="1" dirty="0"/>
              <a:t>SL9.6</a:t>
            </a:r>
            <a:r>
              <a:rPr lang="en-US" sz="850" dirty="0"/>
              <a:t>	Interpret visual or auditory cues of the target language, such as gestures or intonation.</a:t>
            </a:r>
          </a:p>
          <a:p>
            <a:pPr marL="400050" indent="-400050"/>
            <a:r>
              <a:rPr lang="en-US" sz="850" b="1" dirty="0"/>
              <a:t>SL10.1</a:t>
            </a:r>
            <a:r>
              <a:rPr lang="en-US" sz="850" dirty="0"/>
              <a:t>	Communicate one’s message when presenting rehearsed material on familiar topics. </a:t>
            </a:r>
          </a:p>
          <a:p>
            <a:pPr marL="400050" indent="-400050"/>
            <a:r>
              <a:rPr lang="en-US" sz="850" b="1" dirty="0"/>
              <a:t>SL10.3</a:t>
            </a:r>
            <a:r>
              <a:rPr lang="en-US" sz="850" dirty="0"/>
              <a:t>	Develop a simple presentation on familiar topics keeping audience, context, and purpose in mind.     </a:t>
            </a:r>
          </a:p>
          <a:p>
            <a:pPr marL="400050" indent="-400050"/>
            <a:r>
              <a:rPr lang="en-US" sz="850" b="1" dirty="0"/>
              <a:t>L11.1</a:t>
            </a:r>
            <a:r>
              <a:rPr lang="en-US" sz="850" dirty="0"/>
              <a:t>	Demonstrate command of conventions of standard (French) grammar and usage.  Demonstrate command of conventions of standard (French) capitalization, punctuation, and spelling.</a:t>
            </a:r>
          </a:p>
          <a:p>
            <a:pPr marL="400050" indent="-400050"/>
            <a:r>
              <a:rPr lang="en-US" sz="850" b="1" dirty="0"/>
              <a:t>L 11.3 </a:t>
            </a:r>
            <a:r>
              <a:rPr lang="en-US" sz="850" dirty="0"/>
              <a:t>	Use of context clues, analyze meaningful word parts, consult reference materials. Demonstrate understanding of figurative, word relationships, nuances. Acquire and use range of academic and domain-specific words/phrases.</a:t>
            </a:r>
            <a:endParaRPr lang="en-US" sz="850" dirty="0"/>
          </a:p>
        </p:txBody>
      </p:sp>
      <p:sp>
        <p:nvSpPr>
          <p:cNvPr id="2065" name="Text Box 107"/>
          <p:cNvSpPr txBox="1">
            <a:spLocks noChangeArrowheads="1"/>
          </p:cNvSpPr>
          <p:nvPr/>
        </p:nvSpPr>
        <p:spPr bwMode="auto">
          <a:xfrm>
            <a:off x="6629400" y="720208"/>
            <a:ext cx="2273299" cy="2454518"/>
          </a:xfrm>
          <a:prstGeom prst="rect">
            <a:avLst/>
          </a:prstGeom>
          <a:noFill/>
          <a:ln w="9525">
            <a:solidFill>
              <a:srgbClr val="AE529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a:t>Vocabulary:</a:t>
            </a:r>
          </a:p>
          <a:p>
            <a:pPr eaLnBrk="1" hangingPunct="1"/>
            <a:r>
              <a:rPr lang="en-US" sz="850" dirty="0" smtClean="0"/>
              <a:t>Time </a:t>
            </a:r>
            <a:r>
              <a:rPr lang="en-US" sz="850" dirty="0"/>
              <a:t>expressions</a:t>
            </a:r>
          </a:p>
          <a:p>
            <a:pPr eaLnBrk="1" hangingPunct="1"/>
            <a:r>
              <a:rPr lang="en-US" sz="850" dirty="0" smtClean="0"/>
              <a:t>Numbers </a:t>
            </a:r>
            <a:r>
              <a:rPr lang="en-US" sz="850" dirty="0"/>
              <a:t>through 1,000,000</a:t>
            </a:r>
          </a:p>
          <a:p>
            <a:pPr eaLnBrk="1" hangingPunct="1"/>
            <a:r>
              <a:rPr lang="en-US" sz="850" dirty="0" smtClean="0"/>
              <a:t>School </a:t>
            </a:r>
            <a:r>
              <a:rPr lang="en-US" sz="850" dirty="0"/>
              <a:t>classes</a:t>
            </a:r>
          </a:p>
          <a:p>
            <a:pPr eaLnBrk="1" hangingPunct="1"/>
            <a:r>
              <a:rPr lang="en-US" sz="850" dirty="0" smtClean="0"/>
              <a:t>People </a:t>
            </a:r>
            <a:r>
              <a:rPr lang="en-US" sz="850" dirty="0"/>
              <a:t>and Personal Objects/Room Furnishings</a:t>
            </a:r>
          </a:p>
          <a:p>
            <a:pPr eaLnBrk="1" hangingPunct="1"/>
            <a:r>
              <a:rPr lang="en-US" sz="850" dirty="0" smtClean="0"/>
              <a:t>Prepositions </a:t>
            </a:r>
            <a:r>
              <a:rPr lang="en-US" sz="850" dirty="0"/>
              <a:t>of place</a:t>
            </a:r>
          </a:p>
          <a:p>
            <a:pPr eaLnBrk="1" hangingPunct="1"/>
            <a:r>
              <a:rPr lang="en-US" sz="850" dirty="0" err="1" smtClean="0"/>
              <a:t>Pluralization</a:t>
            </a:r>
            <a:endParaRPr lang="en-US" sz="850" dirty="0"/>
          </a:p>
          <a:p>
            <a:pPr eaLnBrk="1" hangingPunct="1"/>
            <a:r>
              <a:rPr lang="en-US" sz="850" dirty="0" smtClean="0"/>
              <a:t>Definite</a:t>
            </a:r>
            <a:r>
              <a:rPr lang="en-US" sz="850" dirty="0"/>
              <a:t>, indefinite and </a:t>
            </a:r>
            <a:r>
              <a:rPr lang="en-US" sz="850" dirty="0" err="1"/>
              <a:t>partitive</a:t>
            </a:r>
            <a:r>
              <a:rPr lang="en-US" sz="850" dirty="0"/>
              <a:t> articles</a:t>
            </a:r>
          </a:p>
          <a:p>
            <a:pPr eaLnBrk="1" hangingPunct="1"/>
            <a:r>
              <a:rPr lang="en-US" sz="850" dirty="0" err="1" smtClean="0"/>
              <a:t>C’est</a:t>
            </a:r>
            <a:r>
              <a:rPr lang="en-US" sz="850" dirty="0" smtClean="0"/>
              <a:t> </a:t>
            </a:r>
            <a:r>
              <a:rPr lang="en-US" sz="850" dirty="0"/>
              <a:t>versus Il </a:t>
            </a:r>
            <a:r>
              <a:rPr lang="en-US" sz="850" dirty="0" err="1"/>
              <a:t>est</a:t>
            </a:r>
            <a:endParaRPr lang="en-US" sz="850" dirty="0"/>
          </a:p>
          <a:p>
            <a:pPr eaLnBrk="1" hangingPunct="1"/>
            <a:r>
              <a:rPr lang="en-US" sz="850" dirty="0" smtClean="0"/>
              <a:t>Descriptive </a:t>
            </a:r>
            <a:r>
              <a:rPr lang="en-US" sz="850" dirty="0"/>
              <a:t>adjectives : physical, personality, nationality</a:t>
            </a:r>
          </a:p>
          <a:p>
            <a:pPr eaLnBrk="1" hangingPunct="1"/>
            <a:r>
              <a:rPr lang="en-US" sz="850" dirty="0" smtClean="0"/>
              <a:t>BANGS-Adjective </a:t>
            </a:r>
            <a:r>
              <a:rPr lang="en-US" sz="850" dirty="0"/>
              <a:t>position</a:t>
            </a:r>
          </a:p>
          <a:p>
            <a:pPr eaLnBrk="1" hangingPunct="1"/>
            <a:r>
              <a:rPr lang="en-US" sz="850" dirty="0" smtClean="0"/>
              <a:t>Animals</a:t>
            </a:r>
            <a:endParaRPr lang="en-US" sz="850" dirty="0"/>
          </a:p>
          <a:p>
            <a:pPr eaLnBrk="1" hangingPunct="1"/>
            <a:r>
              <a:rPr lang="en-US" sz="850" dirty="0" smtClean="0"/>
              <a:t>Food </a:t>
            </a:r>
            <a:r>
              <a:rPr lang="en-US" sz="850" dirty="0"/>
              <a:t>and Café vocab</a:t>
            </a:r>
          </a:p>
          <a:p>
            <a:pPr eaLnBrk="1" hangingPunct="1"/>
            <a:r>
              <a:rPr lang="en-US" sz="850" dirty="0" smtClean="0"/>
              <a:t>Paris </a:t>
            </a:r>
            <a:r>
              <a:rPr lang="en-US" sz="850" dirty="0"/>
              <a:t>tourist sites</a:t>
            </a:r>
          </a:p>
          <a:p>
            <a:pPr eaLnBrk="1" hangingPunct="1"/>
            <a:r>
              <a:rPr lang="en-US" sz="850" dirty="0" smtClean="0"/>
              <a:t>Etiquette</a:t>
            </a:r>
            <a:endParaRPr lang="en-US" sz="850" dirty="0"/>
          </a:p>
          <a:p>
            <a:pPr eaLnBrk="1" hangingPunct="1"/>
            <a:r>
              <a:rPr lang="en-US" sz="850" dirty="0" smtClean="0"/>
              <a:t>Interrogative </a:t>
            </a:r>
            <a:r>
              <a:rPr lang="en-US" sz="850" dirty="0"/>
              <a:t>information </a:t>
            </a:r>
            <a:r>
              <a:rPr lang="en-US" sz="850" dirty="0" smtClean="0"/>
              <a:t>vocab</a:t>
            </a:r>
            <a:endParaRPr lang="en-US" sz="850" dirty="0"/>
          </a:p>
        </p:txBody>
      </p:sp>
      <p:cxnSp>
        <p:nvCxnSpPr>
          <p:cNvPr id="3" name="Straight Arrow Connector 2"/>
          <p:cNvCxnSpPr/>
          <p:nvPr/>
        </p:nvCxnSpPr>
        <p:spPr>
          <a:xfrm flipV="1">
            <a:off x="4800600" y="1265234"/>
            <a:ext cx="152400" cy="230833"/>
          </a:xfrm>
          <a:prstGeom prst="straightConnector1">
            <a:avLst/>
          </a:prstGeom>
          <a:ln w="19050">
            <a:solidFill>
              <a:srgbClr val="AE529C"/>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flipV="1">
            <a:off x="2819400" y="1233571"/>
            <a:ext cx="533400" cy="262496"/>
          </a:xfrm>
          <a:prstGeom prst="straightConnector1">
            <a:avLst/>
          </a:prstGeom>
          <a:ln w="19050">
            <a:solidFill>
              <a:srgbClr val="AE529C"/>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1818237" y="1618323"/>
            <a:ext cx="629688" cy="161584"/>
          </a:xfrm>
          <a:prstGeom prst="straightConnector1">
            <a:avLst/>
          </a:prstGeom>
          <a:ln w="19050">
            <a:solidFill>
              <a:srgbClr val="AE529C"/>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1951487" y="2531296"/>
            <a:ext cx="486913" cy="211904"/>
          </a:xfrm>
          <a:prstGeom prst="straightConnector1">
            <a:avLst/>
          </a:prstGeom>
          <a:ln w="19050">
            <a:solidFill>
              <a:srgbClr val="AE529C"/>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299</TotalTime>
  <Words>68</Words>
  <Application>Microsoft Office PowerPoint</Application>
  <PresentationFormat>On-screen Show (4:3)</PresentationFormat>
  <Paragraphs>45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FRENCH HIGH SCHOOL   FRENCH I</vt:lpstr>
    </vt:vector>
  </TitlesOfParts>
  <Company>Tolland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GRADES THREE AND FOUR PHYSICAL EDUCATION</dc:title>
  <dc:creator>SJL</dc:creator>
  <cp:lastModifiedBy>Marjorie Francolini</cp:lastModifiedBy>
  <cp:revision>49</cp:revision>
  <cp:lastPrinted>2013-01-23T13:42:55Z</cp:lastPrinted>
  <dcterms:created xsi:type="dcterms:W3CDTF">2007-05-08T17:59:18Z</dcterms:created>
  <dcterms:modified xsi:type="dcterms:W3CDTF">2013-07-23T11:59:29Z</dcterms:modified>
</cp:coreProperties>
</file>